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73" r:id="rId3"/>
    <p:sldId id="274" r:id="rId4"/>
    <p:sldId id="257" r:id="rId5"/>
    <p:sldId id="263" r:id="rId6"/>
    <p:sldId id="264" r:id="rId7"/>
    <p:sldId id="265" r:id="rId8"/>
    <p:sldId id="266" r:id="rId9"/>
    <p:sldId id="258" r:id="rId10"/>
    <p:sldId id="259" r:id="rId11"/>
    <p:sldId id="261" r:id="rId12"/>
    <p:sldId id="262" r:id="rId13"/>
    <p:sldId id="260" r:id="rId14"/>
    <p:sldId id="277" r:id="rId15"/>
    <p:sldId id="276"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4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BDCB2-96BF-4F99-A511-CE86FA9D4500}" type="datetimeFigureOut">
              <a:rPr lang="en-US" smtClean="0"/>
              <a:t>12/2/2016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B20871-0F51-4B74-9B2D-47075B3743E6}" type="slidenum">
              <a:rPr lang="en-US" smtClean="0"/>
              <a:t>‹#›</a:t>
            </a:fld>
            <a:endParaRPr lang="en-US"/>
          </a:p>
        </p:txBody>
      </p:sp>
    </p:spTree>
    <p:extLst>
      <p:ext uri="{BB962C8B-B14F-4D97-AF65-F5344CB8AC3E}">
        <p14:creationId xmlns:p14="http://schemas.microsoft.com/office/powerpoint/2010/main" val="4193690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431277-195A-45E6-A31C-57D5EE3CDD2B}"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A490B5-CB34-4F2F-BB33-76B0880C9CE9}"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063BD4-5017-46BC-AF6A-FEA83F6B3E95}"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664C57-0206-4992-AA52-F2FDEA9070E8}"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372C4B-AFC0-4126-9616-2DB6D4FC7B0B}" type="datetime1">
              <a:rPr lang="en-US" smtClean="0"/>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727F8D-F0D4-4D99-93A9-067FC49818FA}"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1A3E75-E4FE-4142-AA94-F6AE3B115499}" type="datetime1">
              <a:rPr lang="en-US" smtClean="0"/>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D44940-6CD9-40CF-A535-99CECBEDBFFC}" type="datetime1">
              <a:rPr lang="en-US" smtClean="0"/>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BA8A54-12B4-4104-AE05-5921E8EC0919}" type="datetime1">
              <a:rPr lang="en-US" smtClean="0"/>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60972-E01B-4841-BE44-8A84F834CE08}" type="datetime1">
              <a:rPr lang="en-US" smtClean="0"/>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86CCAF6-E4DC-4CCD-B371-1951C8106D97}" type="datetime1">
              <a:rPr lang="en-US" smtClean="0"/>
              <a:t>12/2/2016</a:t>
            </a:fld>
            <a:endParaRPr lang="en-US"/>
          </a:p>
        </p:txBody>
      </p:sp>
      <p:sp>
        <p:nvSpPr>
          <p:cNvPr id="9" name="Slide Number Placeholder 8"/>
          <p:cNvSpPr>
            <a:spLocks noGrp="1"/>
          </p:cNvSpPr>
          <p:nvPr>
            <p:ph type="sldNum" sz="quarter" idx="11"/>
          </p:nvPr>
        </p:nvSpPr>
        <p:spPr/>
        <p:txBody>
          <a:bodyPr/>
          <a:lstStyle/>
          <a:p>
            <a:fld id="{59DE6EB8-52AB-45EA-A660-3E1EBFA7298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9DE6EB8-52AB-45EA-A660-3E1EBFA7298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036450D-584B-4F14-95A5-F09DD68C10CC}" type="datetime1">
              <a:rPr lang="en-US" smtClean="0"/>
              <a:t>12/2/2016</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hyperlink" Target="https://360control.firstdata.com/dcal/LandingServlet/?custom=mor0000006&amp;bankId=192737&amp;showLinks=0&amp;language=84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905000"/>
            <a:ext cx="8077200" cy="2593975"/>
          </a:xfrm>
        </p:spPr>
        <p:txBody>
          <a:bodyPr/>
          <a:lstStyle/>
          <a:p>
            <a:pPr algn="r"/>
            <a:r>
              <a:rPr lang="en-US" sz="5400" dirty="0" smtClean="0">
                <a:solidFill>
                  <a:srgbClr val="AB4717"/>
                </a:solidFill>
              </a:rPr>
              <a:t>360 Control</a:t>
            </a:r>
            <a:r>
              <a:rPr lang="en-US" sz="5400" dirty="0" smtClean="0"/>
              <a:t/>
            </a:r>
            <a:br>
              <a:rPr lang="en-US" sz="5400" dirty="0" smtClean="0"/>
            </a:br>
            <a:r>
              <a:rPr lang="en-US" sz="4800" dirty="0" smtClean="0"/>
              <a:t>Manager &amp; Cardholder Training</a:t>
            </a:r>
            <a:endParaRPr lang="en-US" sz="4800" dirty="0"/>
          </a:p>
        </p:txBody>
      </p:sp>
      <p:sp>
        <p:nvSpPr>
          <p:cNvPr id="3" name="Subtitle 2"/>
          <p:cNvSpPr>
            <a:spLocks noGrp="1"/>
          </p:cNvSpPr>
          <p:nvPr>
            <p:ph type="subTitle" idx="1"/>
          </p:nvPr>
        </p:nvSpPr>
        <p:spPr>
          <a:xfrm>
            <a:off x="1920240" y="4572000"/>
            <a:ext cx="6461760" cy="1066800"/>
          </a:xfrm>
        </p:spPr>
        <p:txBody>
          <a:bodyPr/>
          <a:lstStyle/>
          <a:p>
            <a:pPr algn="r"/>
            <a:r>
              <a:rPr lang="en-US" dirty="0" smtClean="0"/>
              <a:t>Commercial Card Payment Solutions</a:t>
            </a: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1</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813244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209800"/>
            <a:ext cx="6553200" cy="3888712"/>
          </a:xfrm>
          <a:prstGeom prst="rect">
            <a:avLst/>
          </a:prstGeom>
        </p:spPr>
      </p:pic>
      <p:sp>
        <p:nvSpPr>
          <p:cNvPr id="3" name="TextBox 2"/>
          <p:cNvSpPr txBox="1"/>
          <p:nvPr/>
        </p:nvSpPr>
        <p:spPr>
          <a:xfrm>
            <a:off x="457200" y="457200"/>
            <a:ext cx="7239000" cy="1661993"/>
          </a:xfrm>
          <a:prstGeom prst="rect">
            <a:avLst/>
          </a:prstGeom>
          <a:noFill/>
        </p:spPr>
        <p:txBody>
          <a:bodyPr wrap="square" rtlCol="0">
            <a:spAutoFit/>
          </a:bodyPr>
          <a:lstStyle/>
          <a:p>
            <a:r>
              <a:rPr lang="en-US" b="1" u="sng" dirty="0" smtClean="0"/>
              <a:t>Processing Transactions (3 steps):</a:t>
            </a:r>
          </a:p>
          <a:p>
            <a:r>
              <a:rPr lang="en-US" sz="1400" dirty="0" smtClean="0"/>
              <a:t>Navigate to the Transaction screen.  Your current transactions will be displayed. Indicate which transaction you wish to code.</a:t>
            </a:r>
          </a:p>
          <a:p>
            <a:pPr marL="342900" indent="-342900">
              <a:buFont typeface="+mj-lt"/>
              <a:buAutoNum type="arabicParenR"/>
            </a:pPr>
            <a:r>
              <a:rPr lang="en-US" sz="1400" dirty="0" smtClean="0"/>
              <a:t>To code your transaction, click on “</a:t>
            </a:r>
            <a:r>
              <a:rPr lang="en-US" sz="1400" b="1" dirty="0" smtClean="0"/>
              <a:t>Assign CACs</a:t>
            </a:r>
            <a:r>
              <a:rPr lang="en-US" sz="1400" dirty="0" smtClean="0"/>
              <a:t>” located at the bottom of the screen.</a:t>
            </a:r>
          </a:p>
          <a:p>
            <a:pPr marL="342900" indent="-342900">
              <a:buFont typeface="+mj-lt"/>
              <a:buAutoNum type="arabicParenR"/>
            </a:pPr>
            <a:r>
              <a:rPr lang="en-US" sz="1400" dirty="0" smtClean="0"/>
              <a:t>To complete the transaction for approval, click on “</a:t>
            </a:r>
            <a:r>
              <a:rPr lang="en-US" sz="1400" b="1" dirty="0" smtClean="0"/>
              <a:t>Review</a:t>
            </a:r>
            <a:r>
              <a:rPr lang="en-US" sz="1400" dirty="0" smtClean="0"/>
              <a:t>” located at the bottom of the screen.</a:t>
            </a:r>
          </a:p>
          <a:p>
            <a:pPr marL="342900" indent="-342900">
              <a:buFont typeface="+mj-lt"/>
              <a:buAutoNum type="arabicParenR"/>
            </a:pPr>
            <a:r>
              <a:rPr lang="en-US" sz="1400" dirty="0" smtClean="0"/>
              <a:t>Transaction can now be approved by a manager/approver.</a:t>
            </a:r>
            <a:endParaRPr lang="en-US" sz="1400" dirty="0"/>
          </a:p>
        </p:txBody>
      </p:sp>
      <p:sp>
        <p:nvSpPr>
          <p:cNvPr id="4" name="Oval 3"/>
          <p:cNvSpPr/>
          <p:nvPr/>
        </p:nvSpPr>
        <p:spPr>
          <a:xfrm>
            <a:off x="465826" y="3527809"/>
            <a:ext cx="304800" cy="2512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57200" y="5776647"/>
            <a:ext cx="7620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24974" y="5865139"/>
            <a:ext cx="457200" cy="2143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10</a:t>
            </a:fld>
            <a:endParaRPr lang="en-US"/>
          </a:p>
        </p:txBody>
      </p:sp>
      <p:sp>
        <p:nvSpPr>
          <p:cNvPr id="8" name="Oval 7"/>
          <p:cNvSpPr/>
          <p:nvPr/>
        </p:nvSpPr>
        <p:spPr>
          <a:xfrm>
            <a:off x="1143000" y="2645434"/>
            <a:ext cx="6096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12348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743200"/>
            <a:ext cx="5791200" cy="3758876"/>
          </a:xfrm>
          <a:prstGeom prst="rect">
            <a:avLst/>
          </a:prstGeom>
        </p:spPr>
      </p:pic>
      <p:sp>
        <p:nvSpPr>
          <p:cNvPr id="3" name="TextBox 2"/>
          <p:cNvSpPr txBox="1"/>
          <p:nvPr/>
        </p:nvSpPr>
        <p:spPr>
          <a:xfrm>
            <a:off x="1066800" y="609600"/>
            <a:ext cx="7239000" cy="1877437"/>
          </a:xfrm>
          <a:prstGeom prst="rect">
            <a:avLst/>
          </a:prstGeom>
          <a:noFill/>
        </p:spPr>
        <p:txBody>
          <a:bodyPr wrap="square" rtlCol="0">
            <a:spAutoFit/>
          </a:bodyPr>
          <a:lstStyle/>
          <a:p>
            <a:r>
              <a:rPr lang="en-US" b="1" u="sng" dirty="0" smtClean="0"/>
              <a:t>(Step 1) Code Your Transactions:</a:t>
            </a:r>
          </a:p>
          <a:p>
            <a:pPr marL="285750" indent="-285750">
              <a:buFont typeface="Wingdings" panose="05000000000000000000" pitchFamily="2" charset="2"/>
              <a:buChar char="Ø"/>
            </a:pPr>
            <a:r>
              <a:rPr lang="en-US" sz="1400" dirty="0" smtClean="0"/>
              <a:t>Select a transaction to change/assign CAC’s by selecting the </a:t>
            </a:r>
            <a:r>
              <a:rPr lang="en-US" sz="1400" b="1" dirty="0" smtClean="0"/>
              <a:t>check box </a:t>
            </a:r>
            <a:r>
              <a:rPr lang="en-US" sz="1400" dirty="0" smtClean="0"/>
              <a:t>located alongside the far left.</a:t>
            </a:r>
          </a:p>
          <a:p>
            <a:pPr marL="285750" indent="-285750">
              <a:buFont typeface="Wingdings" panose="05000000000000000000" pitchFamily="2" charset="2"/>
              <a:buChar char="Ø"/>
            </a:pPr>
            <a:r>
              <a:rPr lang="en-US" sz="1400" dirty="0" smtClean="0"/>
              <a:t>Click “</a:t>
            </a:r>
            <a:r>
              <a:rPr lang="en-US" sz="1400" b="1" dirty="0" smtClean="0"/>
              <a:t>Assign CAC’s” </a:t>
            </a:r>
            <a:r>
              <a:rPr lang="en-US" sz="1400" dirty="0" smtClean="0"/>
              <a:t>– the Assign Cost Allocation Codes screen appears with Level 1 codes displayed.  </a:t>
            </a:r>
          </a:p>
          <a:p>
            <a:pPr marL="285750" indent="-285750">
              <a:buFont typeface="Wingdings" panose="05000000000000000000" pitchFamily="2" charset="2"/>
              <a:buChar char="Ø"/>
            </a:pPr>
            <a:r>
              <a:rPr lang="en-US" sz="1400" dirty="0" smtClean="0"/>
              <a:t>Select the Level (Accounting Segment)to assign a code.</a:t>
            </a:r>
          </a:p>
          <a:p>
            <a:pPr marL="285750" indent="-285750">
              <a:buFont typeface="Wingdings" panose="05000000000000000000" pitchFamily="2" charset="2"/>
              <a:buChar char="Ø"/>
            </a:pPr>
            <a:r>
              <a:rPr lang="en-US" sz="1400" dirty="0" smtClean="0"/>
              <a:t>Select the Code to apply to the transaction and click </a:t>
            </a:r>
            <a:r>
              <a:rPr lang="en-US" sz="1400" b="1" dirty="0" smtClean="0"/>
              <a:t>Submit</a:t>
            </a:r>
            <a:r>
              <a:rPr lang="en-US" sz="1400" dirty="0" smtClean="0"/>
              <a:t>.</a:t>
            </a:r>
          </a:p>
          <a:p>
            <a:pPr marL="285750" indent="-285750">
              <a:buFont typeface="Wingdings" panose="05000000000000000000" pitchFamily="2" charset="2"/>
              <a:buChar char="Ø"/>
            </a:pPr>
            <a:r>
              <a:rPr lang="en-US" sz="1400" dirty="0" smtClean="0"/>
              <a:t>The selected code will appear by the transaction on the transaction screen.</a:t>
            </a:r>
            <a:endParaRPr lang="en-US" sz="1400" dirty="0"/>
          </a:p>
        </p:txBody>
      </p:sp>
      <p:sp>
        <p:nvSpPr>
          <p:cNvPr id="4" name="Slide Number Placeholder 3"/>
          <p:cNvSpPr>
            <a:spLocks noGrp="1"/>
          </p:cNvSpPr>
          <p:nvPr>
            <p:ph type="sldNum" sz="quarter" idx="12"/>
          </p:nvPr>
        </p:nvSpPr>
        <p:spPr/>
        <p:txBody>
          <a:bodyPr/>
          <a:lstStyle/>
          <a:p>
            <a:fld id="{59DE6EB8-52AB-45EA-A660-3E1EBFA72987}" type="slidenum">
              <a:rPr lang="en-US" smtClean="0"/>
              <a:t>11</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295163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722508"/>
            <a:ext cx="7010400" cy="2758001"/>
          </a:xfrm>
          <a:prstGeom prst="rect">
            <a:avLst/>
          </a:prstGeom>
        </p:spPr>
      </p:pic>
      <p:sp>
        <p:nvSpPr>
          <p:cNvPr id="3" name="TextBox 2"/>
          <p:cNvSpPr txBox="1"/>
          <p:nvPr/>
        </p:nvSpPr>
        <p:spPr>
          <a:xfrm>
            <a:off x="762000" y="609600"/>
            <a:ext cx="7620000" cy="3493264"/>
          </a:xfrm>
          <a:prstGeom prst="rect">
            <a:avLst/>
          </a:prstGeom>
          <a:noFill/>
        </p:spPr>
        <p:txBody>
          <a:bodyPr wrap="square" rtlCol="0">
            <a:spAutoFit/>
          </a:bodyPr>
          <a:lstStyle/>
          <a:p>
            <a:r>
              <a:rPr lang="en-US" b="1" u="sng" dirty="0" smtClean="0"/>
              <a:t>How to Split a Transaction:</a:t>
            </a:r>
          </a:p>
          <a:p>
            <a:pPr marL="285750" indent="-285750">
              <a:buFont typeface="Wingdings" panose="05000000000000000000" pitchFamily="2" charset="2"/>
              <a:buChar char="Ø"/>
            </a:pPr>
            <a:r>
              <a:rPr lang="en-US" sz="1400" dirty="0" smtClean="0"/>
              <a:t>Select the check box next to the transaction to be split.</a:t>
            </a:r>
          </a:p>
          <a:p>
            <a:pPr marL="285750" indent="-285750">
              <a:buFont typeface="Wingdings" panose="05000000000000000000" pitchFamily="2" charset="2"/>
              <a:buChar char="Ø"/>
            </a:pPr>
            <a:r>
              <a:rPr lang="en-US" sz="1400" dirty="0" smtClean="0"/>
              <a:t>Select </a:t>
            </a:r>
            <a:r>
              <a:rPr lang="en-US" sz="1400" b="1" dirty="0" smtClean="0"/>
              <a:t>“Split” </a:t>
            </a:r>
            <a:r>
              <a:rPr lang="en-US" sz="1400" dirty="0" smtClean="0"/>
              <a:t>at the bottom of the screen.</a:t>
            </a:r>
          </a:p>
          <a:p>
            <a:pPr marL="285750" indent="-285750">
              <a:buFont typeface="Wingdings" panose="05000000000000000000" pitchFamily="2" charset="2"/>
              <a:buChar char="Ø"/>
            </a:pPr>
            <a:r>
              <a:rPr lang="en-US" sz="1400" dirty="0" smtClean="0"/>
              <a:t>The Split dialog box appears with information from the top line (original) transaction.</a:t>
            </a:r>
          </a:p>
          <a:p>
            <a:pPr marL="285750" indent="-285750">
              <a:buFont typeface="Wingdings" panose="05000000000000000000" pitchFamily="2" charset="2"/>
              <a:buChar char="Ø"/>
            </a:pPr>
            <a:r>
              <a:rPr lang="en-US" sz="1400" dirty="0" smtClean="0"/>
              <a:t>Enter the </a:t>
            </a:r>
            <a:r>
              <a:rPr lang="en-US" sz="1400" b="1" dirty="0" smtClean="0"/>
              <a:t>number of split lines </a:t>
            </a:r>
            <a:r>
              <a:rPr lang="en-US" sz="1400" dirty="0" smtClean="0"/>
              <a:t>needed.</a:t>
            </a:r>
          </a:p>
          <a:p>
            <a:pPr marL="285750" indent="-285750">
              <a:buFont typeface="Wingdings" panose="05000000000000000000" pitchFamily="2" charset="2"/>
              <a:buChar char="Ø"/>
            </a:pPr>
            <a:r>
              <a:rPr lang="en-US" sz="1400" dirty="0" smtClean="0"/>
              <a:t>Select the format for the split by choosing “</a:t>
            </a:r>
            <a:r>
              <a:rPr lang="en-US" sz="1400" b="1" dirty="0" smtClean="0"/>
              <a:t>Billing Amount Split” </a:t>
            </a:r>
            <a:r>
              <a:rPr lang="en-US" sz="1400" dirty="0" smtClean="0"/>
              <a:t>or “</a:t>
            </a:r>
            <a:r>
              <a:rPr lang="en-US" sz="1400" b="1" dirty="0" smtClean="0"/>
              <a:t>Percentage Split”</a:t>
            </a:r>
            <a:r>
              <a:rPr lang="en-US" sz="1400" dirty="0" smtClean="0"/>
              <a:t>.</a:t>
            </a:r>
          </a:p>
          <a:p>
            <a:pPr marL="285750" indent="-285750">
              <a:buFont typeface="Wingdings" panose="05000000000000000000" pitchFamily="2" charset="2"/>
              <a:buChar char="Ø"/>
            </a:pPr>
            <a:r>
              <a:rPr lang="en-US" sz="1400" dirty="0" smtClean="0"/>
              <a:t>Click “</a:t>
            </a:r>
            <a:r>
              <a:rPr lang="en-US" sz="1400" b="1" dirty="0" smtClean="0"/>
              <a:t>Create Split Lines”</a:t>
            </a:r>
            <a:r>
              <a:rPr lang="en-US" sz="1400" dirty="0" smtClean="0"/>
              <a:t>.</a:t>
            </a:r>
          </a:p>
          <a:p>
            <a:pPr marL="285750" indent="-285750">
              <a:buFont typeface="Wingdings" panose="05000000000000000000" pitchFamily="2" charset="2"/>
              <a:buChar char="Ø"/>
            </a:pPr>
            <a:r>
              <a:rPr lang="en-US" sz="1400" dirty="0" smtClean="0"/>
              <a:t>By default, the new split lines have a description of Split 1, Split 2 – You may edit these default descriptions.</a:t>
            </a:r>
          </a:p>
          <a:p>
            <a:pPr marL="285750" indent="-285750">
              <a:buFont typeface="Wingdings" panose="05000000000000000000" pitchFamily="2" charset="2"/>
              <a:buChar char="Ø"/>
            </a:pPr>
            <a:r>
              <a:rPr lang="en-US" sz="1400" dirty="0" smtClean="0"/>
              <a:t>Enter the amounts in the fields. The last split line field is not editable as it shows the remainder of the total as other split lines are entered. To complete and submit, the total must equal 100%.</a:t>
            </a:r>
          </a:p>
          <a:p>
            <a:pPr marL="285750" indent="-285750">
              <a:buFont typeface="Wingdings" panose="05000000000000000000" pitchFamily="2" charset="2"/>
              <a:buChar char="Ø"/>
            </a:pPr>
            <a:r>
              <a:rPr lang="en-US" sz="1400" dirty="0" smtClean="0"/>
              <a:t>CAS codes can only be applied to split lines from the main Transaction screen after creation.</a:t>
            </a:r>
          </a:p>
          <a:p>
            <a:r>
              <a:rPr lang="en-US" sz="1050" b="1" dirty="0" smtClean="0"/>
              <a:t>Note:  Split transactions can be edited but lines cannot be removed from an existing split.  You would need to delete the split and start again.</a:t>
            </a:r>
            <a:endParaRPr lang="en-US" sz="1050" dirty="0" smtClean="0"/>
          </a:p>
          <a:p>
            <a:endParaRPr lang="en-US" sz="1400" dirty="0" smtClean="0"/>
          </a:p>
          <a:p>
            <a:endParaRPr lang="en-US" sz="1400" dirty="0"/>
          </a:p>
        </p:txBody>
      </p:sp>
      <p:sp>
        <p:nvSpPr>
          <p:cNvPr id="4" name="Oval 3"/>
          <p:cNvSpPr/>
          <p:nvPr/>
        </p:nvSpPr>
        <p:spPr>
          <a:xfrm>
            <a:off x="762000" y="4293798"/>
            <a:ext cx="609600" cy="3278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10047" y="4293798"/>
            <a:ext cx="1752600" cy="2782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23306" y="4876800"/>
            <a:ext cx="457200" cy="381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12</a:t>
            </a:fld>
            <a:endParaRPr lang="en-US"/>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78717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2209800"/>
            <a:ext cx="6248400" cy="4345636"/>
          </a:xfrm>
          <a:prstGeom prst="rect">
            <a:avLst/>
          </a:prstGeom>
        </p:spPr>
      </p:pic>
      <p:sp>
        <p:nvSpPr>
          <p:cNvPr id="3" name="TextBox 2"/>
          <p:cNvSpPr txBox="1"/>
          <p:nvPr/>
        </p:nvSpPr>
        <p:spPr>
          <a:xfrm>
            <a:off x="1143000" y="609600"/>
            <a:ext cx="6629400" cy="1446550"/>
          </a:xfrm>
          <a:prstGeom prst="rect">
            <a:avLst/>
          </a:prstGeom>
          <a:noFill/>
        </p:spPr>
        <p:txBody>
          <a:bodyPr wrap="square" rtlCol="0">
            <a:spAutoFit/>
          </a:bodyPr>
          <a:lstStyle/>
          <a:p>
            <a:r>
              <a:rPr lang="en-US" b="1" u="sng" dirty="0" smtClean="0"/>
              <a:t>How to Add/Edit Comments on a Transaction:</a:t>
            </a:r>
          </a:p>
          <a:p>
            <a:pPr marL="285750" indent="-285750">
              <a:buFont typeface="Wingdings" panose="05000000000000000000" pitchFamily="2" charset="2"/>
              <a:buChar char="Ø"/>
            </a:pPr>
            <a:r>
              <a:rPr lang="en-US" sz="1400" dirty="0" smtClean="0"/>
              <a:t>Select the transaction to apply comments.</a:t>
            </a:r>
          </a:p>
          <a:p>
            <a:pPr marL="285750" indent="-285750">
              <a:buFont typeface="Wingdings" panose="05000000000000000000" pitchFamily="2" charset="2"/>
              <a:buChar char="Ø"/>
            </a:pPr>
            <a:r>
              <a:rPr lang="en-US" sz="1400" dirty="0" smtClean="0"/>
              <a:t>At the bottom of the screen, click “</a:t>
            </a:r>
            <a:r>
              <a:rPr lang="en-US" sz="1400" b="1" dirty="0" smtClean="0"/>
              <a:t>Comments”</a:t>
            </a:r>
            <a:r>
              <a:rPr lang="en-US" sz="1400" dirty="0" smtClean="0"/>
              <a:t>.</a:t>
            </a:r>
          </a:p>
          <a:p>
            <a:pPr marL="285750" indent="-285750">
              <a:buFont typeface="Wingdings" panose="05000000000000000000" pitchFamily="2" charset="2"/>
              <a:buChar char="Ø"/>
            </a:pPr>
            <a:r>
              <a:rPr lang="en-US" sz="1400" dirty="0" smtClean="0"/>
              <a:t>In the Comments dialog box, add the comment.</a:t>
            </a:r>
          </a:p>
          <a:p>
            <a:pPr marL="285750" indent="-285750">
              <a:buFont typeface="Wingdings" panose="05000000000000000000" pitchFamily="2" charset="2"/>
              <a:buChar char="Ø"/>
            </a:pPr>
            <a:r>
              <a:rPr lang="en-US" sz="1400" dirty="0" smtClean="0"/>
              <a:t>Click “</a:t>
            </a:r>
            <a:r>
              <a:rPr lang="en-US" sz="1400" b="1" dirty="0" smtClean="0"/>
              <a:t>Submit”</a:t>
            </a:r>
            <a:r>
              <a:rPr lang="en-US" sz="1400" dirty="0" smtClean="0"/>
              <a:t>.</a:t>
            </a:r>
          </a:p>
          <a:p>
            <a:pPr marL="285750" indent="-285750">
              <a:buFont typeface="Wingdings" panose="05000000000000000000" pitchFamily="2" charset="2"/>
              <a:buChar char="Ø"/>
            </a:pPr>
            <a:r>
              <a:rPr lang="en-US" sz="1400" dirty="0" smtClean="0"/>
              <a:t>To edit a comment, edit the comment in the dialog box, click submit.</a:t>
            </a:r>
            <a:endParaRPr lang="en-US" sz="1400" dirty="0"/>
          </a:p>
        </p:txBody>
      </p:sp>
      <p:sp>
        <p:nvSpPr>
          <p:cNvPr id="4" name="Slide Number Placeholder 3"/>
          <p:cNvSpPr>
            <a:spLocks noGrp="1"/>
          </p:cNvSpPr>
          <p:nvPr>
            <p:ph type="sldNum" sz="quarter" idx="12"/>
          </p:nvPr>
        </p:nvSpPr>
        <p:spPr/>
        <p:txBody>
          <a:bodyPr/>
          <a:lstStyle/>
          <a:p>
            <a:fld id="{59DE6EB8-52AB-45EA-A660-3E1EBFA72987}" type="slidenum">
              <a:rPr lang="en-US" smtClean="0"/>
              <a:t>13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40524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9DE6EB8-52AB-45EA-A660-3E1EBFA72987}" type="slidenum">
              <a:rPr lang="en-US" smtClean="0"/>
              <a:t>14</a:t>
            </a:fld>
            <a:endParaRPr lang="en-US"/>
          </a:p>
        </p:txBody>
      </p:sp>
      <p:sp>
        <p:nvSpPr>
          <p:cNvPr id="3" name="TextBox 2"/>
          <p:cNvSpPr txBox="1"/>
          <p:nvPr/>
        </p:nvSpPr>
        <p:spPr>
          <a:xfrm>
            <a:off x="524426" y="562881"/>
            <a:ext cx="4572000" cy="369332"/>
          </a:xfrm>
          <a:prstGeom prst="rect">
            <a:avLst/>
          </a:prstGeom>
          <a:noFill/>
        </p:spPr>
        <p:txBody>
          <a:bodyPr wrap="square" rtlCol="0">
            <a:spAutoFit/>
          </a:bodyPr>
          <a:lstStyle/>
          <a:p>
            <a:r>
              <a:rPr lang="en-US" b="1" dirty="0" smtClean="0"/>
              <a:t>Attaching </a:t>
            </a:r>
            <a:r>
              <a:rPr lang="en-US" b="1" dirty="0"/>
              <a:t>a </a:t>
            </a:r>
            <a:r>
              <a:rPr lang="en-US" b="1" dirty="0" smtClean="0"/>
              <a:t>Receipt </a:t>
            </a:r>
            <a:r>
              <a:rPr lang="en-US" b="1" dirty="0"/>
              <a:t>to a Transaction:</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674252"/>
            <a:ext cx="1170764" cy="1020666"/>
          </a:xfrm>
          <a:prstGeom prst="rect">
            <a:avLst/>
          </a:prstGeom>
          <a:ln w="15875">
            <a:solidFill>
              <a:schemeClr val="accent1"/>
            </a:solidFill>
          </a:ln>
        </p:spPr>
      </p:pic>
      <p:sp>
        <p:nvSpPr>
          <p:cNvPr id="9" name="TextBox 8"/>
          <p:cNvSpPr txBox="1"/>
          <p:nvPr/>
        </p:nvSpPr>
        <p:spPr>
          <a:xfrm>
            <a:off x="482807" y="914400"/>
            <a:ext cx="6248400" cy="1169551"/>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Click on the paperclip icon located on the left of the first cost allocation column.</a:t>
            </a:r>
          </a:p>
          <a:p>
            <a:pPr marL="285750" indent="-285750">
              <a:buFont typeface="Wingdings" panose="05000000000000000000" pitchFamily="2" charset="2"/>
              <a:buChar char="Ø"/>
            </a:pPr>
            <a:r>
              <a:rPr lang="en-US" sz="1400" dirty="0" smtClean="0"/>
              <a:t>A window will open asking if you would like to attach an electronic copy of the receipt.  Choose “Yes” and click on “Submit”.</a:t>
            </a:r>
          </a:p>
          <a:p>
            <a:pPr marL="285750" indent="-285750">
              <a:buFont typeface="Wingdings" panose="05000000000000000000" pitchFamily="2" charset="2"/>
              <a:buChar char="Ø"/>
            </a:pPr>
            <a:r>
              <a:rPr lang="en-US" sz="1400" dirty="0" smtClean="0"/>
              <a:t>A second window will open allowing you to browse and locate the file with the copy of the receipt.  After browsing and locating, click on Submit.</a:t>
            </a:r>
            <a:endParaRPr lang="en-US" sz="14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807" y="4122540"/>
            <a:ext cx="3081672" cy="2101418"/>
          </a:xfrm>
          <a:prstGeom prst="rect">
            <a:avLst/>
          </a:prstGeom>
          <a:ln w="15875">
            <a:solidFill>
              <a:schemeClr val="accent1"/>
            </a:solidFill>
          </a:ln>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4149857"/>
            <a:ext cx="3076866" cy="2101418"/>
          </a:xfrm>
          <a:prstGeom prst="rect">
            <a:avLst/>
          </a:prstGeom>
          <a:ln w="15875">
            <a:solidFill>
              <a:schemeClr val="accent1"/>
            </a:solidFill>
          </a:ln>
        </p:spPr>
      </p:pic>
      <p:sp>
        <p:nvSpPr>
          <p:cNvPr id="12" name="TextBox 11"/>
          <p:cNvSpPr txBox="1"/>
          <p:nvPr/>
        </p:nvSpPr>
        <p:spPr>
          <a:xfrm>
            <a:off x="533400" y="2438400"/>
            <a:ext cx="1170764" cy="276999"/>
          </a:xfrm>
          <a:prstGeom prst="rect">
            <a:avLst/>
          </a:prstGeom>
          <a:noFill/>
        </p:spPr>
        <p:txBody>
          <a:bodyPr wrap="square" rtlCol="0">
            <a:spAutoFit/>
          </a:bodyPr>
          <a:lstStyle/>
          <a:p>
            <a:r>
              <a:rPr lang="en-US" sz="1200" i="1" dirty="0" smtClean="0"/>
              <a:t>Paperclip icon</a:t>
            </a:r>
            <a:endParaRPr lang="en-US" sz="1200" i="1" dirty="0"/>
          </a:p>
        </p:txBody>
      </p:sp>
      <p:sp>
        <p:nvSpPr>
          <p:cNvPr id="13" name="TextBox 12"/>
          <p:cNvSpPr txBox="1"/>
          <p:nvPr/>
        </p:nvSpPr>
        <p:spPr>
          <a:xfrm>
            <a:off x="495300" y="3889634"/>
            <a:ext cx="1246964" cy="276999"/>
          </a:xfrm>
          <a:prstGeom prst="rect">
            <a:avLst/>
          </a:prstGeom>
          <a:noFill/>
        </p:spPr>
        <p:txBody>
          <a:bodyPr wrap="square" rtlCol="0">
            <a:spAutoFit/>
          </a:bodyPr>
          <a:lstStyle/>
          <a:p>
            <a:r>
              <a:rPr lang="en-US" sz="1200" i="1" dirty="0" smtClean="0"/>
              <a:t>First window</a:t>
            </a:r>
            <a:endParaRPr lang="en-US" sz="1200" i="1" dirty="0"/>
          </a:p>
        </p:txBody>
      </p:sp>
      <p:sp>
        <p:nvSpPr>
          <p:cNvPr id="14" name="TextBox 13"/>
          <p:cNvSpPr txBox="1"/>
          <p:nvPr/>
        </p:nvSpPr>
        <p:spPr>
          <a:xfrm>
            <a:off x="4343400" y="3889634"/>
            <a:ext cx="1143000" cy="276999"/>
          </a:xfrm>
          <a:prstGeom prst="rect">
            <a:avLst/>
          </a:prstGeom>
          <a:noFill/>
        </p:spPr>
        <p:txBody>
          <a:bodyPr wrap="square" rtlCol="0">
            <a:spAutoFit/>
          </a:bodyPr>
          <a:lstStyle/>
          <a:p>
            <a:r>
              <a:rPr lang="en-US" sz="1200" i="1" dirty="0" smtClean="0"/>
              <a:t>Second window</a:t>
            </a:r>
            <a:endParaRPr lang="en-US" sz="1200" i="1" dirty="0"/>
          </a:p>
        </p:txBody>
      </p:sp>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202449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9DE6EB8-52AB-45EA-A660-3E1EBFA72987}" type="slidenum">
              <a:rPr lang="en-US" smtClean="0"/>
              <a:t>15</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3716580"/>
            <a:ext cx="3110892" cy="2041332"/>
          </a:xfrm>
          <a:prstGeom prst="rect">
            <a:avLst/>
          </a:prstGeom>
          <a:ln w="15875">
            <a:solidFill>
              <a:schemeClr val="accent1"/>
            </a:solidFill>
          </a:ln>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81654" y="3622649"/>
            <a:ext cx="2667000" cy="2875790"/>
          </a:xfrm>
          <a:prstGeom prst="rect">
            <a:avLst/>
          </a:prstGeom>
          <a:ln w="15875">
            <a:solidFill>
              <a:schemeClr val="accent1"/>
            </a:solidFill>
          </a:ln>
        </p:spPr>
      </p:pic>
      <p:sp>
        <p:nvSpPr>
          <p:cNvPr id="5" name="TextBox 4"/>
          <p:cNvSpPr txBox="1"/>
          <p:nvPr/>
        </p:nvSpPr>
        <p:spPr>
          <a:xfrm>
            <a:off x="533400" y="457200"/>
            <a:ext cx="5867400" cy="369332"/>
          </a:xfrm>
          <a:prstGeom prst="rect">
            <a:avLst/>
          </a:prstGeom>
          <a:noFill/>
        </p:spPr>
        <p:txBody>
          <a:bodyPr wrap="square" rtlCol="0">
            <a:spAutoFit/>
          </a:bodyPr>
          <a:lstStyle/>
          <a:p>
            <a:r>
              <a:rPr lang="en-US" b="1" dirty="0" smtClean="0"/>
              <a:t>Attaching </a:t>
            </a:r>
            <a:r>
              <a:rPr lang="en-US" b="1" dirty="0"/>
              <a:t>a Receipt to a </a:t>
            </a:r>
            <a:r>
              <a:rPr lang="en-US" b="1" dirty="0" smtClean="0"/>
              <a:t>Transaction </a:t>
            </a:r>
            <a:r>
              <a:rPr lang="en-US" b="1" dirty="0" err="1" smtClean="0"/>
              <a:t>contd</a:t>
            </a:r>
            <a:r>
              <a:rPr lang="en-US" b="1" dirty="0" smtClean="0"/>
              <a:t>:</a:t>
            </a:r>
            <a:endParaRPr lang="en-US" b="1" dirty="0"/>
          </a:p>
        </p:txBody>
      </p:sp>
      <p:sp>
        <p:nvSpPr>
          <p:cNvPr id="7" name="TextBox 6"/>
          <p:cNvSpPr txBox="1"/>
          <p:nvPr/>
        </p:nvSpPr>
        <p:spPr>
          <a:xfrm>
            <a:off x="685800" y="1219200"/>
            <a:ext cx="6629400" cy="1323439"/>
          </a:xfrm>
          <a:prstGeom prst="rect">
            <a:avLst/>
          </a:prstGeom>
          <a:noFill/>
        </p:spPr>
        <p:txBody>
          <a:bodyPr wrap="square" rtlCol="0">
            <a:spAutoFit/>
          </a:bodyPr>
          <a:lstStyle/>
          <a:p>
            <a:pPr marL="285750" indent="-285750">
              <a:buFont typeface="Wingdings" panose="05000000000000000000" pitchFamily="2" charset="2"/>
              <a:buChar char="Ø"/>
            </a:pPr>
            <a:r>
              <a:rPr lang="en-US" sz="1600" dirty="0" smtClean="0"/>
              <a:t>To view the receipt once it has been attached, click on the paperclip icon again (now darkened).</a:t>
            </a:r>
          </a:p>
          <a:p>
            <a:pPr marL="285750" indent="-285750">
              <a:buFont typeface="Wingdings" panose="05000000000000000000" pitchFamily="2" charset="2"/>
              <a:buChar char="Ø"/>
            </a:pPr>
            <a:r>
              <a:rPr lang="en-US" sz="1600" dirty="0" smtClean="0"/>
              <a:t>A window will appear asking if you would like to view the receipt or remove it.  Choose view and click Submit.</a:t>
            </a:r>
          </a:p>
          <a:p>
            <a:pPr marL="285750" indent="-285750">
              <a:buFont typeface="Wingdings" panose="05000000000000000000" pitchFamily="2" charset="2"/>
              <a:buChar char="Ø"/>
            </a:pPr>
            <a:r>
              <a:rPr lang="en-US" sz="1600" dirty="0" smtClean="0"/>
              <a:t>An image of the receipt will appear.</a:t>
            </a:r>
            <a:endParaRPr lang="en-US" sz="1600" dirty="0"/>
          </a:p>
        </p:txBody>
      </p:sp>
      <p:sp>
        <p:nvSpPr>
          <p:cNvPr id="8" name="TextBox 7"/>
          <p:cNvSpPr txBox="1"/>
          <p:nvPr/>
        </p:nvSpPr>
        <p:spPr>
          <a:xfrm>
            <a:off x="533400" y="3458271"/>
            <a:ext cx="1981200" cy="276999"/>
          </a:xfrm>
          <a:prstGeom prst="rect">
            <a:avLst/>
          </a:prstGeom>
          <a:noFill/>
        </p:spPr>
        <p:txBody>
          <a:bodyPr wrap="square" rtlCol="0">
            <a:spAutoFit/>
          </a:bodyPr>
          <a:lstStyle/>
          <a:p>
            <a:r>
              <a:rPr lang="en-US" sz="1200" i="1" dirty="0" smtClean="0"/>
              <a:t>First window</a:t>
            </a:r>
            <a:endParaRPr lang="en-US" sz="1200" i="1" dirty="0"/>
          </a:p>
        </p:txBody>
      </p:sp>
      <p:sp>
        <p:nvSpPr>
          <p:cNvPr id="9" name="TextBox 8"/>
          <p:cNvSpPr txBox="1"/>
          <p:nvPr/>
        </p:nvSpPr>
        <p:spPr>
          <a:xfrm>
            <a:off x="4181654" y="3327476"/>
            <a:ext cx="2054525" cy="276999"/>
          </a:xfrm>
          <a:prstGeom prst="rect">
            <a:avLst/>
          </a:prstGeom>
          <a:noFill/>
        </p:spPr>
        <p:txBody>
          <a:bodyPr wrap="square" rtlCol="0">
            <a:spAutoFit/>
          </a:bodyPr>
          <a:lstStyle/>
          <a:p>
            <a:r>
              <a:rPr lang="en-US" sz="1200" i="1" dirty="0" smtClean="0"/>
              <a:t>Image of receipt displays</a:t>
            </a:r>
            <a:endParaRPr lang="en-US" sz="1200" i="1"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196737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364" y="2810905"/>
            <a:ext cx="5638800" cy="3931558"/>
          </a:xfrm>
          <a:prstGeom prst="rect">
            <a:avLst/>
          </a:prstGeom>
          <a:ln w="19050">
            <a:solidFill>
              <a:schemeClr val="accent1"/>
            </a:solidFill>
          </a:ln>
        </p:spPr>
      </p:pic>
      <p:sp>
        <p:nvSpPr>
          <p:cNvPr id="3" name="TextBox 2"/>
          <p:cNvSpPr txBox="1"/>
          <p:nvPr/>
        </p:nvSpPr>
        <p:spPr>
          <a:xfrm>
            <a:off x="1295400" y="533400"/>
            <a:ext cx="6553200" cy="2169825"/>
          </a:xfrm>
          <a:prstGeom prst="rect">
            <a:avLst/>
          </a:prstGeom>
          <a:noFill/>
        </p:spPr>
        <p:txBody>
          <a:bodyPr wrap="square" rtlCol="0">
            <a:spAutoFit/>
          </a:bodyPr>
          <a:lstStyle/>
          <a:p>
            <a:r>
              <a:rPr lang="en-US" b="1" u="sng" dirty="0" smtClean="0"/>
              <a:t>(Step 2) Review Transaction(s):</a:t>
            </a:r>
          </a:p>
          <a:p>
            <a:r>
              <a:rPr lang="en-US" sz="1300" dirty="0" smtClean="0"/>
              <a:t>Once you have completed all coding for transactions, you must review them so that your designated transaction Approver can move through the approval process.</a:t>
            </a:r>
          </a:p>
          <a:p>
            <a:endParaRPr lang="en-US" sz="1300" dirty="0" smtClean="0"/>
          </a:p>
          <a:p>
            <a:pPr marL="285750" indent="-285750">
              <a:buFont typeface="Wingdings" panose="05000000000000000000" pitchFamily="2" charset="2"/>
              <a:buChar char="Ø"/>
            </a:pPr>
            <a:r>
              <a:rPr lang="en-US" sz="1300" dirty="0" smtClean="0"/>
              <a:t>Select the transaction(s) by selecting the </a:t>
            </a:r>
            <a:r>
              <a:rPr lang="en-US" sz="1300" b="1" dirty="0" smtClean="0"/>
              <a:t>check box </a:t>
            </a:r>
            <a:r>
              <a:rPr lang="en-US" sz="1300" dirty="0" smtClean="0"/>
              <a:t>located at the far left.</a:t>
            </a:r>
          </a:p>
          <a:p>
            <a:pPr marL="285750" indent="-285750">
              <a:buFont typeface="Wingdings" panose="05000000000000000000" pitchFamily="2" charset="2"/>
              <a:buChar char="Ø"/>
            </a:pPr>
            <a:r>
              <a:rPr lang="en-US" sz="1300" dirty="0" smtClean="0"/>
              <a:t>Click </a:t>
            </a:r>
            <a:r>
              <a:rPr lang="en-US" sz="1300" b="1" dirty="0" smtClean="0"/>
              <a:t>Review</a:t>
            </a:r>
            <a:r>
              <a:rPr lang="en-US" sz="1300" dirty="0" smtClean="0"/>
              <a:t>.</a:t>
            </a:r>
          </a:p>
          <a:p>
            <a:pPr marL="285750" indent="-285750">
              <a:buFont typeface="Wingdings" panose="05000000000000000000" pitchFamily="2" charset="2"/>
              <a:buChar char="Ø"/>
            </a:pPr>
            <a:r>
              <a:rPr lang="en-US" sz="1300" dirty="0" smtClean="0"/>
              <a:t>The dialog box asking if you want to set the status to reviewed will appear.</a:t>
            </a:r>
          </a:p>
          <a:p>
            <a:pPr marL="285750" indent="-285750">
              <a:buFont typeface="Wingdings" panose="05000000000000000000" pitchFamily="2" charset="2"/>
              <a:buChar char="Ø"/>
            </a:pPr>
            <a:r>
              <a:rPr lang="en-US" sz="1300" dirty="0" smtClean="0"/>
              <a:t>Click </a:t>
            </a:r>
            <a:r>
              <a:rPr lang="en-US" sz="1300" b="1" dirty="0" smtClean="0"/>
              <a:t>Yes</a:t>
            </a:r>
            <a:r>
              <a:rPr lang="en-US" sz="1300" dirty="0" smtClean="0"/>
              <a:t>.</a:t>
            </a:r>
          </a:p>
          <a:p>
            <a:pPr marL="285750" indent="-285750">
              <a:buFont typeface="Wingdings" panose="05000000000000000000" pitchFamily="2" charset="2"/>
              <a:buChar char="Ø"/>
            </a:pPr>
            <a:r>
              <a:rPr lang="en-US" sz="1300" dirty="0" smtClean="0"/>
              <a:t>The transaction(s) will now appear in your approver’s view with a status of 	Reviewed – (Blue).</a:t>
            </a:r>
            <a:endParaRPr lang="en-US" sz="1300" dirty="0"/>
          </a:p>
        </p:txBody>
      </p:sp>
      <p:sp>
        <p:nvSpPr>
          <p:cNvPr id="4" name="Slide Number Placeholder 3"/>
          <p:cNvSpPr>
            <a:spLocks noGrp="1"/>
          </p:cNvSpPr>
          <p:nvPr>
            <p:ph type="sldNum" sz="quarter" idx="12"/>
          </p:nvPr>
        </p:nvSpPr>
        <p:spPr/>
        <p:txBody>
          <a:bodyPr/>
          <a:lstStyle/>
          <a:p>
            <a:fld id="{59DE6EB8-52AB-45EA-A660-3E1EBFA72987}" type="slidenum">
              <a:rPr lang="en-US" smtClean="0"/>
              <a:t>16</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667261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762000"/>
            <a:ext cx="7010400" cy="3600986"/>
          </a:xfrm>
          <a:prstGeom prst="rect">
            <a:avLst/>
          </a:prstGeom>
          <a:noFill/>
        </p:spPr>
        <p:txBody>
          <a:bodyPr wrap="square" rtlCol="0">
            <a:spAutoFit/>
          </a:bodyPr>
          <a:lstStyle/>
          <a:p>
            <a:r>
              <a:rPr lang="en-US" b="1" u="sng" dirty="0" smtClean="0"/>
              <a:t>(Step 3) Approvers </a:t>
            </a:r>
            <a:r>
              <a:rPr lang="en-US" b="1" u="sng" dirty="0" smtClean="0">
                <a:sym typeface="Wingdings" panose="05000000000000000000" pitchFamily="2" charset="2"/>
              </a:rPr>
              <a:t> How to Approve a Transaction(s):</a:t>
            </a:r>
          </a:p>
          <a:p>
            <a:r>
              <a:rPr lang="en-US" sz="1400" dirty="0" smtClean="0">
                <a:sym typeface="Wingdings" panose="05000000000000000000" pitchFamily="2" charset="2"/>
              </a:rPr>
              <a:t>If you are a Cardholder/Approver, you are responsible for approving transactions for a number of cards and those on your own card as well.  As a Cardholder/Approver, the Transaction screen is available in two views.</a:t>
            </a:r>
          </a:p>
          <a:p>
            <a:endParaRPr lang="en-US" sz="1400" dirty="0">
              <a:sym typeface="Wingdings" panose="05000000000000000000" pitchFamily="2" charset="2"/>
            </a:endParaRPr>
          </a:p>
          <a:p>
            <a:r>
              <a:rPr lang="en-US" sz="1400" b="1" dirty="0" smtClean="0">
                <a:sym typeface="Wingdings" panose="05000000000000000000" pitchFamily="2" charset="2"/>
              </a:rPr>
              <a:t>Cardholder View</a:t>
            </a:r>
          </a:p>
          <a:p>
            <a:r>
              <a:rPr lang="en-US" sz="1400" dirty="0" smtClean="0">
                <a:sym typeface="Wingdings" panose="05000000000000000000" pitchFamily="2" charset="2"/>
              </a:rPr>
              <a:t>This view displays details of transactions that occur on your own card which require processing.</a:t>
            </a:r>
          </a:p>
          <a:p>
            <a:endParaRPr lang="en-US" sz="1400" dirty="0">
              <a:sym typeface="Wingdings" panose="05000000000000000000" pitchFamily="2" charset="2"/>
            </a:endParaRPr>
          </a:p>
          <a:p>
            <a:r>
              <a:rPr lang="en-US" sz="1400" b="1" dirty="0" smtClean="0">
                <a:sym typeface="Wingdings" panose="05000000000000000000" pitchFamily="2" charset="2"/>
              </a:rPr>
              <a:t>Manager (Approver) View</a:t>
            </a:r>
          </a:p>
          <a:p>
            <a:r>
              <a:rPr lang="en-US" sz="1400" dirty="0" smtClean="0">
                <a:sym typeface="Wingdings" panose="05000000000000000000" pitchFamily="2" charset="2"/>
              </a:rPr>
              <a:t>This view displays details of transactions that have occurred on other cardholder’s cards that have been reviewed, for which the approver is responsible.  Your reviewed transactions will also appear in this view.</a:t>
            </a:r>
          </a:p>
          <a:p>
            <a:endParaRPr lang="en-US" sz="1400" dirty="0">
              <a:sym typeface="Wingdings" panose="05000000000000000000" pitchFamily="2" charset="2"/>
            </a:endParaRPr>
          </a:p>
          <a:p>
            <a:r>
              <a:rPr lang="en-US" sz="1400" dirty="0" smtClean="0">
                <a:sym typeface="Wingdings" panose="05000000000000000000" pitchFamily="2" charset="2"/>
              </a:rPr>
              <a:t>A Cardholder/Approver can switch views by selecting </a:t>
            </a:r>
            <a:r>
              <a:rPr lang="en-US" sz="1400" b="1" dirty="0" smtClean="0">
                <a:sym typeface="Wingdings" panose="05000000000000000000" pitchFamily="2" charset="2"/>
              </a:rPr>
              <a:t>Manager </a:t>
            </a:r>
            <a:r>
              <a:rPr lang="en-US" sz="1400" dirty="0" smtClean="0">
                <a:sym typeface="Wingdings" panose="05000000000000000000" pitchFamily="2" charset="2"/>
              </a:rPr>
              <a:t>or </a:t>
            </a:r>
            <a:r>
              <a:rPr lang="en-US" sz="1400" b="1" dirty="0" smtClean="0">
                <a:sym typeface="Wingdings" panose="05000000000000000000" pitchFamily="2" charset="2"/>
              </a:rPr>
              <a:t>Cardholder</a:t>
            </a:r>
            <a:r>
              <a:rPr lang="en-US" sz="1400" dirty="0" smtClean="0">
                <a:sym typeface="Wingdings" panose="05000000000000000000" pitchFamily="2" charset="2"/>
              </a:rPr>
              <a:t> on the Transaction Screen.</a:t>
            </a:r>
            <a:endParaRPr lang="en-US" sz="1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4724400"/>
            <a:ext cx="4934639" cy="1286055"/>
          </a:xfrm>
          <a:prstGeom prst="rect">
            <a:avLst/>
          </a:prstGeom>
        </p:spPr>
      </p:pic>
      <p:sp>
        <p:nvSpPr>
          <p:cNvPr id="4" name="Oval 3"/>
          <p:cNvSpPr/>
          <p:nvPr/>
        </p:nvSpPr>
        <p:spPr>
          <a:xfrm>
            <a:off x="1828800" y="5367427"/>
            <a:ext cx="1905000" cy="3475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17</a:t>
            </a:fld>
            <a:endParaRPr lang="en-US"/>
          </a:p>
        </p:txBody>
      </p:sp>
    </p:spTree>
    <p:extLst>
      <p:ext uri="{BB962C8B-B14F-4D97-AF65-F5344CB8AC3E}">
        <p14:creationId xmlns:p14="http://schemas.microsoft.com/office/powerpoint/2010/main" val="125946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990600"/>
            <a:ext cx="6324600" cy="4955203"/>
          </a:xfrm>
          <a:prstGeom prst="rect">
            <a:avLst/>
          </a:prstGeom>
          <a:noFill/>
        </p:spPr>
        <p:txBody>
          <a:bodyPr wrap="square" rtlCol="0">
            <a:spAutoFit/>
          </a:bodyPr>
          <a:lstStyle/>
          <a:p>
            <a:r>
              <a:rPr lang="en-US" b="1" u="sng" dirty="0" smtClean="0"/>
              <a:t>Approving Cardholder Transactions:</a:t>
            </a:r>
          </a:p>
          <a:p>
            <a:r>
              <a:rPr lang="en-US" sz="1400" dirty="0" smtClean="0"/>
              <a:t>In Manager Mode/View:</a:t>
            </a:r>
          </a:p>
          <a:p>
            <a:endParaRPr lang="en-US" sz="1400" dirty="0"/>
          </a:p>
          <a:p>
            <a:pPr marL="342900" indent="-342900">
              <a:buAutoNum type="arabicPeriod"/>
            </a:pPr>
            <a:r>
              <a:rPr lang="en-US" sz="1400" dirty="0" smtClean="0"/>
              <a:t>In the Trans Status List on the Transactions screen, select </a:t>
            </a:r>
            <a:r>
              <a:rPr lang="en-US" sz="1400" b="1" dirty="0" smtClean="0"/>
              <a:t>Reviewed</a:t>
            </a:r>
            <a:r>
              <a:rPr lang="en-US" sz="1400" dirty="0" smtClean="0"/>
              <a:t>.</a:t>
            </a:r>
          </a:p>
          <a:p>
            <a:r>
              <a:rPr lang="en-US" sz="1400" dirty="0"/>
              <a:t>	</a:t>
            </a:r>
            <a:r>
              <a:rPr lang="en-US" sz="1400" dirty="0" smtClean="0"/>
              <a:t>You can also refine your filter search by specifying the name or card 	number of the cardholder for which you want to approve 	transactions.</a:t>
            </a:r>
          </a:p>
          <a:p>
            <a:pPr marL="342900" indent="-342900">
              <a:buAutoNum type="arabicPeriod" startAt="2"/>
            </a:pPr>
            <a:r>
              <a:rPr lang="en-US" sz="1400" dirty="0" smtClean="0"/>
              <a:t>Click </a:t>
            </a:r>
            <a:r>
              <a:rPr lang="en-US" sz="1400" b="1" dirty="0" smtClean="0"/>
              <a:t>Filter</a:t>
            </a:r>
            <a:r>
              <a:rPr lang="en-US" sz="1400" dirty="0" smtClean="0"/>
              <a:t>.  A list of reviewed transactions for the cardholder(s) appears.</a:t>
            </a:r>
          </a:p>
          <a:p>
            <a:pPr marL="342900" indent="-342900">
              <a:buAutoNum type="arabicPeriod" startAt="2"/>
            </a:pPr>
            <a:r>
              <a:rPr lang="en-US" sz="1400" dirty="0" smtClean="0"/>
              <a:t>Check that the transaction(s) has been coded correctly with the correct cost allocation and that the transaction that has been made is legitimate for work purposes.</a:t>
            </a:r>
          </a:p>
          <a:p>
            <a:pPr marL="342900" indent="-342900">
              <a:buAutoNum type="arabicPeriod" startAt="2"/>
            </a:pPr>
            <a:r>
              <a:rPr lang="en-US" sz="1400" dirty="0" smtClean="0"/>
              <a:t>To select the transaction(s) to approve, select the </a:t>
            </a:r>
            <a:r>
              <a:rPr lang="en-US" sz="1400" b="1" dirty="0" smtClean="0"/>
              <a:t>check box </a:t>
            </a:r>
            <a:r>
              <a:rPr lang="en-US" sz="1400" dirty="0" smtClean="0"/>
              <a:t>located at the far left.</a:t>
            </a:r>
          </a:p>
          <a:p>
            <a:pPr marL="342900" indent="-342900">
              <a:buAutoNum type="arabicPeriod" startAt="2"/>
            </a:pPr>
            <a:r>
              <a:rPr lang="en-US" sz="1400" dirty="0" smtClean="0"/>
              <a:t>Click </a:t>
            </a:r>
            <a:r>
              <a:rPr lang="en-US" sz="1400" b="1" dirty="0" smtClean="0"/>
              <a:t>Approve</a:t>
            </a:r>
            <a:r>
              <a:rPr lang="en-US" sz="1400" dirty="0" smtClean="0"/>
              <a:t> in the function panel at the bottom of the screen.  The status will now be changed to Green.</a:t>
            </a:r>
          </a:p>
          <a:p>
            <a:endParaRPr lang="en-US" sz="1400" dirty="0"/>
          </a:p>
          <a:p>
            <a:endParaRPr lang="en-US" sz="1400" dirty="0" smtClean="0"/>
          </a:p>
          <a:p>
            <a:r>
              <a:rPr lang="en-US" dirty="0" smtClean="0"/>
              <a:t>From and To Dates:</a:t>
            </a:r>
          </a:p>
          <a:p>
            <a:r>
              <a:rPr lang="en-US" sz="1400" dirty="0" smtClean="0"/>
              <a:t>The From and To Dates located on the Transaction screen will always default to the current billing period.  If you need to review transactions for the previous billing period, change the calendar dates in the filter panel.  Once the dates have been selected – click on </a:t>
            </a:r>
            <a:r>
              <a:rPr lang="en-US" sz="1400" b="1" dirty="0" smtClean="0"/>
              <a:t>Filter</a:t>
            </a:r>
            <a:r>
              <a:rPr lang="en-US" sz="1400" dirty="0" smtClean="0"/>
              <a:t> to display the results.</a:t>
            </a:r>
            <a:endParaRPr lang="en-US" sz="1400" dirty="0"/>
          </a:p>
        </p:txBody>
      </p:sp>
      <p:sp>
        <p:nvSpPr>
          <p:cNvPr id="3" name="Slide Number Placeholder 2"/>
          <p:cNvSpPr>
            <a:spLocks noGrp="1"/>
          </p:cNvSpPr>
          <p:nvPr>
            <p:ph type="sldNum" sz="quarter" idx="12"/>
          </p:nvPr>
        </p:nvSpPr>
        <p:spPr/>
        <p:txBody>
          <a:bodyPr/>
          <a:lstStyle/>
          <a:p>
            <a:fld id="{59DE6EB8-52AB-45EA-A660-3E1EBFA72987}" type="slidenum">
              <a:rPr lang="en-US" smtClean="0"/>
              <a:t>18</a:t>
            </a:fld>
            <a:endParaRPr lang="en-US"/>
          </a:p>
        </p:txBody>
      </p:sp>
    </p:spTree>
    <p:extLst>
      <p:ext uri="{BB962C8B-B14F-4D97-AF65-F5344CB8AC3E}">
        <p14:creationId xmlns:p14="http://schemas.microsoft.com/office/powerpoint/2010/main" val="444023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Overview</a:t>
            </a:r>
            <a:endParaRPr lang="en-US" sz="4000" dirty="0"/>
          </a:p>
        </p:txBody>
      </p:sp>
      <p:sp>
        <p:nvSpPr>
          <p:cNvPr id="3" name="Content Placeholder 2"/>
          <p:cNvSpPr>
            <a:spLocks noGrp="1"/>
          </p:cNvSpPr>
          <p:nvPr>
            <p:ph idx="1"/>
          </p:nvPr>
        </p:nvSpPr>
        <p:spPr>
          <a:xfrm>
            <a:off x="457200" y="1600200"/>
            <a:ext cx="7772400" cy="4800600"/>
          </a:xfrm>
        </p:spPr>
        <p:txBody>
          <a:bodyPr/>
          <a:lstStyle/>
          <a:p>
            <a:r>
              <a:rPr lang="en-US" dirty="0" smtClean="0"/>
              <a:t>Manager(s) and Approver(s)</a:t>
            </a:r>
          </a:p>
          <a:p>
            <a:pPr lvl="1"/>
            <a:r>
              <a:rPr lang="en-US" dirty="0" smtClean="0"/>
              <a:t>360 Control provides you with an online Employee Expense Reporting tool  allowing you and cardholders to code transactions related to the company’s Visa business card(s). This guide describes the functions available to you as a Manager or Approver.</a:t>
            </a:r>
          </a:p>
          <a:p>
            <a:endParaRPr lang="en-US" dirty="0"/>
          </a:p>
          <a:p>
            <a:r>
              <a:rPr lang="en-US" dirty="0" smtClean="0"/>
              <a:t>Cardholders</a:t>
            </a:r>
          </a:p>
          <a:p>
            <a:pPr lvl="1"/>
            <a:r>
              <a:rPr lang="en-US" dirty="0" smtClean="0"/>
              <a:t>This guide will describe how to code and review your transactions to be approved through the Expense Reporting tool.</a:t>
            </a: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2</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28346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Accessing the System</a:t>
            </a:r>
          </a:p>
          <a:p>
            <a:r>
              <a:rPr lang="en-US" dirty="0" smtClean="0"/>
              <a:t>E-Statement Screen</a:t>
            </a:r>
          </a:p>
          <a:p>
            <a:r>
              <a:rPr lang="en-US" dirty="0" smtClean="0"/>
              <a:t>How to Split a Transaction</a:t>
            </a:r>
          </a:p>
          <a:p>
            <a:r>
              <a:rPr lang="en-US" dirty="0" smtClean="0"/>
              <a:t>How to Add/Edit Comments to a Transaction</a:t>
            </a:r>
          </a:p>
          <a:p>
            <a:r>
              <a:rPr lang="en-US" dirty="0" smtClean="0"/>
              <a:t>How to Attach a Receipt to a Transaction</a:t>
            </a:r>
          </a:p>
          <a:p>
            <a:r>
              <a:rPr lang="en-US" dirty="0" smtClean="0"/>
              <a:t>3 Step Process for Coding/Reviewing/Approving Transactions</a:t>
            </a:r>
          </a:p>
          <a:p>
            <a:pPr marL="114300" indent="0">
              <a:buNone/>
            </a:pPr>
            <a:endParaRPr lang="en-US" dirty="0" smtClean="0"/>
          </a:p>
          <a:p>
            <a:pPr marL="114300" indent="0">
              <a:buNone/>
            </a:pPr>
            <a:endParaRPr lang="en-US" dirty="0"/>
          </a:p>
        </p:txBody>
      </p:sp>
      <p:sp>
        <p:nvSpPr>
          <p:cNvPr id="4" name="Slide Number Placeholder 3"/>
          <p:cNvSpPr>
            <a:spLocks noGrp="1"/>
          </p:cNvSpPr>
          <p:nvPr>
            <p:ph type="sldNum" sz="quarter" idx="12"/>
          </p:nvPr>
        </p:nvSpPr>
        <p:spPr/>
        <p:txBody>
          <a:bodyPr/>
          <a:lstStyle/>
          <a:p>
            <a:fld id="{59DE6EB8-52AB-45EA-A660-3E1EBFA72987}" type="slidenum">
              <a:rPr lang="en-US" smtClean="0"/>
              <a:t>3</a:t>
            </a:fld>
            <a:endParaRPr lang="en-US"/>
          </a:p>
        </p:txBody>
      </p:sp>
    </p:spTree>
    <p:extLst>
      <p:ext uri="{BB962C8B-B14F-4D97-AF65-F5344CB8AC3E}">
        <p14:creationId xmlns:p14="http://schemas.microsoft.com/office/powerpoint/2010/main" val="2754747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Login Instructions</a:t>
            </a:r>
            <a:endParaRPr lang="en-US" dirty="0"/>
          </a:p>
        </p:txBody>
      </p:sp>
      <p:sp>
        <p:nvSpPr>
          <p:cNvPr id="3" name="Content Placeholder 2"/>
          <p:cNvSpPr>
            <a:spLocks noGrp="1"/>
          </p:cNvSpPr>
          <p:nvPr>
            <p:ph idx="1"/>
          </p:nvPr>
        </p:nvSpPr>
        <p:spPr>
          <a:xfrm>
            <a:off x="457200" y="1935480"/>
            <a:ext cx="7848600" cy="4389120"/>
          </a:xfrm>
        </p:spPr>
        <p:txBody>
          <a:bodyPr/>
          <a:lstStyle/>
          <a:p>
            <a:r>
              <a:rPr lang="en-US" altLang="en-US" dirty="0"/>
              <a:t>To log in go to</a:t>
            </a:r>
            <a:r>
              <a:rPr lang="en-US" altLang="en-US" dirty="0" smtClean="0"/>
              <a:t>:  </a:t>
            </a:r>
            <a:r>
              <a:rPr lang="en-US" u="sng" dirty="0">
                <a:hlinkClick r:id="rId2"/>
              </a:rPr>
              <a:t>https://360control.firstdata.com/dcal/LandingServlet/?custom=mor0000006&amp;bankId=192737&amp;showLinks=0&amp;language=840</a:t>
            </a:r>
            <a:endParaRPr lang="en-US" dirty="0"/>
          </a:p>
          <a:p>
            <a:pPr marL="114300" indent="0">
              <a:buNone/>
            </a:pPr>
            <a:endParaRPr lang="en-US" altLang="en-US" dirty="0" smtClean="0"/>
          </a:p>
          <a:p>
            <a:pPr marL="114300" indent="0">
              <a:buNone/>
            </a:pPr>
            <a:endParaRPr lang="en-US" dirty="0" smtClean="0"/>
          </a:p>
          <a:p>
            <a:r>
              <a:rPr lang="en-US" dirty="0"/>
              <a:t>Supported browser: IE 6, 7, 8/For 9, 10, 11 Compatibility View Settings</a:t>
            </a:r>
          </a:p>
          <a:p>
            <a:pPr lvl="1"/>
            <a:r>
              <a:rPr lang="en-US" dirty="0"/>
              <a:t>Other browsers: pending 2015 release</a:t>
            </a:r>
          </a:p>
          <a:p>
            <a:endParaRPr lang="en-US" dirty="0" smtClean="0"/>
          </a:p>
          <a:p>
            <a:r>
              <a:rPr lang="en-US" dirty="0" smtClean="0"/>
              <a:t>User Name to be provided</a:t>
            </a:r>
          </a:p>
          <a:p>
            <a:r>
              <a:rPr lang="en-US" dirty="0" smtClean="0"/>
              <a:t>Temporary PW = Welcome1 </a:t>
            </a:r>
            <a:r>
              <a:rPr lang="en-US" sz="2000" b="1" i="1" dirty="0" smtClean="0"/>
              <a:t>(capital W and number 1)</a:t>
            </a:r>
            <a:endParaRPr lang="en-US" sz="2000" b="1" i="1" dirty="0"/>
          </a:p>
        </p:txBody>
      </p:sp>
      <p:sp>
        <p:nvSpPr>
          <p:cNvPr id="4" name="Slide Number Placeholder 3"/>
          <p:cNvSpPr>
            <a:spLocks noGrp="1"/>
          </p:cNvSpPr>
          <p:nvPr>
            <p:ph type="sldNum" sz="quarter" idx="12"/>
          </p:nvPr>
        </p:nvSpPr>
        <p:spPr/>
        <p:txBody>
          <a:bodyPr/>
          <a:lstStyle/>
          <a:p>
            <a:fld id="{59DE6EB8-52AB-45EA-A660-3E1EBFA72987}" type="slidenum">
              <a:rPr lang="en-US" smtClean="0"/>
              <a:t>4</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301781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875" y="2743200"/>
            <a:ext cx="7620000" cy="2945446"/>
          </a:xfrm>
          <a:prstGeom prst="rect">
            <a:avLst/>
          </a:prstGeom>
        </p:spPr>
      </p:pic>
      <p:sp>
        <p:nvSpPr>
          <p:cNvPr id="3" name="TextBox 2"/>
          <p:cNvSpPr txBox="1"/>
          <p:nvPr/>
        </p:nvSpPr>
        <p:spPr>
          <a:xfrm>
            <a:off x="879175" y="1837426"/>
            <a:ext cx="7391400" cy="400110"/>
          </a:xfrm>
          <a:prstGeom prst="rect">
            <a:avLst/>
          </a:prstGeom>
          <a:noFill/>
        </p:spPr>
        <p:txBody>
          <a:bodyPr wrap="square" rtlCol="0">
            <a:spAutoFit/>
          </a:bodyPr>
          <a:lstStyle/>
          <a:p>
            <a:r>
              <a:rPr lang="en-US" sz="2000" dirty="0" smtClean="0"/>
              <a:t>Click on “Start Login Process”</a:t>
            </a:r>
            <a:endParaRPr lang="en-US" sz="2000" dirty="0"/>
          </a:p>
        </p:txBody>
      </p:sp>
      <p:cxnSp>
        <p:nvCxnSpPr>
          <p:cNvPr id="5" name="Straight Arrow Connector 4"/>
          <p:cNvCxnSpPr/>
          <p:nvPr/>
        </p:nvCxnSpPr>
        <p:spPr>
          <a:xfrm>
            <a:off x="2971800" y="2228910"/>
            <a:ext cx="533400" cy="21144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9DE6EB8-52AB-45EA-A660-3E1EBFA72987}" type="slidenum">
              <a:rPr lang="en-US" smtClean="0"/>
              <a:t>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78507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124200"/>
            <a:ext cx="7924800" cy="2792909"/>
          </a:xfrm>
          <a:prstGeom prst="rect">
            <a:avLst/>
          </a:prstGeom>
        </p:spPr>
      </p:pic>
      <p:sp>
        <p:nvSpPr>
          <p:cNvPr id="3" name="TextBox 2"/>
          <p:cNvSpPr txBox="1"/>
          <p:nvPr/>
        </p:nvSpPr>
        <p:spPr>
          <a:xfrm>
            <a:off x="457200" y="1905000"/>
            <a:ext cx="7848600" cy="400110"/>
          </a:xfrm>
          <a:prstGeom prst="rect">
            <a:avLst/>
          </a:prstGeom>
          <a:noFill/>
        </p:spPr>
        <p:txBody>
          <a:bodyPr wrap="square" rtlCol="0">
            <a:spAutoFit/>
          </a:bodyPr>
          <a:lstStyle/>
          <a:p>
            <a:r>
              <a:rPr lang="en-US" sz="2000" dirty="0" smtClean="0"/>
              <a:t>Type in the assigned credential provided to you.  It is case sensitive.</a:t>
            </a:r>
            <a:endParaRPr lang="en-US" sz="2000" dirty="0"/>
          </a:p>
        </p:txBody>
      </p:sp>
      <p:cxnSp>
        <p:nvCxnSpPr>
          <p:cNvPr id="5" name="Straight Arrow Connector 4"/>
          <p:cNvCxnSpPr/>
          <p:nvPr/>
        </p:nvCxnSpPr>
        <p:spPr>
          <a:xfrm>
            <a:off x="2819400" y="2305110"/>
            <a:ext cx="1219200" cy="18858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59DE6EB8-52AB-45EA-A660-3E1EBFA72987}" type="slidenum">
              <a:rPr lang="en-US" smtClean="0"/>
              <a:t>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2298520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124200"/>
            <a:ext cx="7391400" cy="2704171"/>
          </a:xfrm>
          <a:prstGeom prst="rect">
            <a:avLst/>
          </a:prstGeom>
        </p:spPr>
      </p:pic>
      <p:sp>
        <p:nvSpPr>
          <p:cNvPr id="3" name="TextBox 2"/>
          <p:cNvSpPr txBox="1"/>
          <p:nvPr/>
        </p:nvSpPr>
        <p:spPr>
          <a:xfrm>
            <a:off x="838200" y="1371600"/>
            <a:ext cx="7620000" cy="1508105"/>
          </a:xfrm>
          <a:prstGeom prst="rect">
            <a:avLst/>
          </a:prstGeom>
          <a:noFill/>
        </p:spPr>
        <p:txBody>
          <a:bodyPr wrap="square" rtlCol="0">
            <a:spAutoFit/>
          </a:bodyPr>
          <a:lstStyle/>
          <a:p>
            <a:r>
              <a:rPr lang="en-US" sz="2000" dirty="0" smtClean="0"/>
              <a:t>Type in the temporary pw – Welcome1</a:t>
            </a:r>
          </a:p>
          <a:p>
            <a:endParaRPr lang="en-US" sz="2000" dirty="0" smtClean="0"/>
          </a:p>
          <a:p>
            <a:r>
              <a:rPr lang="en-US" sz="2000" dirty="0"/>
              <a:t>	</a:t>
            </a:r>
            <a:r>
              <a:rPr lang="en-US" sz="2000" dirty="0" smtClean="0"/>
              <a:t>The system should prompt you to reset.</a:t>
            </a:r>
          </a:p>
          <a:p>
            <a:r>
              <a:rPr lang="en-US" sz="2000" dirty="0" smtClean="0"/>
              <a:t>	</a:t>
            </a:r>
            <a:r>
              <a:rPr lang="en-US" sz="1200" b="1" i="1" dirty="0" smtClean="0"/>
              <a:t>*Must be a combination of upper and lower case, alpha and numeric characters and be a minimum of 	8 characters in length.</a:t>
            </a:r>
            <a:endParaRPr lang="en-US" sz="1200" b="1" i="1" dirty="0"/>
          </a:p>
        </p:txBody>
      </p:sp>
      <p:sp>
        <p:nvSpPr>
          <p:cNvPr id="4" name="Slide Number Placeholder 3"/>
          <p:cNvSpPr>
            <a:spLocks noGrp="1"/>
          </p:cNvSpPr>
          <p:nvPr>
            <p:ph type="sldNum" sz="quarter" idx="12"/>
          </p:nvPr>
        </p:nvSpPr>
        <p:spPr/>
        <p:txBody>
          <a:bodyPr/>
          <a:lstStyle/>
          <a:p>
            <a:fld id="{59DE6EB8-52AB-45EA-A660-3E1EBFA72987}" type="slidenum">
              <a:rPr lang="en-US" smtClean="0"/>
              <a:t>7</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4044688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971800"/>
            <a:ext cx="8077200" cy="2918988"/>
          </a:xfrm>
          <a:prstGeom prst="rect">
            <a:avLst/>
          </a:prstGeom>
        </p:spPr>
      </p:pic>
      <p:sp>
        <p:nvSpPr>
          <p:cNvPr id="3" name="TextBox 2"/>
          <p:cNvSpPr txBox="1"/>
          <p:nvPr/>
        </p:nvSpPr>
        <p:spPr>
          <a:xfrm>
            <a:off x="370936" y="1371600"/>
            <a:ext cx="7543800" cy="1323439"/>
          </a:xfrm>
          <a:prstGeom prst="rect">
            <a:avLst/>
          </a:prstGeom>
          <a:noFill/>
        </p:spPr>
        <p:txBody>
          <a:bodyPr wrap="square" rtlCol="0">
            <a:spAutoFit/>
          </a:bodyPr>
          <a:lstStyle/>
          <a:p>
            <a:r>
              <a:rPr lang="en-US" sz="2000" dirty="0" smtClean="0"/>
              <a:t>The final step for logging in is a four digit number.  </a:t>
            </a:r>
          </a:p>
          <a:p>
            <a:endParaRPr lang="en-US" sz="2000" dirty="0"/>
          </a:p>
          <a:p>
            <a:r>
              <a:rPr lang="en-US" sz="2000" dirty="0" smtClean="0"/>
              <a:t>You will be prompted to enter the last four digits of your work telephone number or the last four digits of your card number.</a:t>
            </a:r>
            <a:endParaRPr lang="en-US" sz="2000" dirty="0"/>
          </a:p>
        </p:txBody>
      </p:sp>
      <p:sp>
        <p:nvSpPr>
          <p:cNvPr id="4" name="Slide Number Placeholder 3"/>
          <p:cNvSpPr>
            <a:spLocks noGrp="1"/>
          </p:cNvSpPr>
          <p:nvPr>
            <p:ph type="sldNum" sz="quarter" idx="12"/>
          </p:nvPr>
        </p:nvSpPr>
        <p:spPr/>
        <p:txBody>
          <a:bodyPr/>
          <a:lstStyle/>
          <a:p>
            <a:fld id="{59DE6EB8-52AB-45EA-A660-3E1EBFA72987}" type="slidenum">
              <a:rPr lang="en-US" smtClean="0"/>
              <a:t>8</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657545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133600"/>
            <a:ext cx="6629400" cy="4322965"/>
          </a:xfrm>
          <a:prstGeom prst="rect">
            <a:avLst/>
          </a:prstGeom>
        </p:spPr>
      </p:pic>
      <p:sp>
        <p:nvSpPr>
          <p:cNvPr id="3" name="TextBox 2"/>
          <p:cNvSpPr txBox="1"/>
          <p:nvPr/>
        </p:nvSpPr>
        <p:spPr>
          <a:xfrm>
            <a:off x="609600" y="457200"/>
            <a:ext cx="7239000" cy="2000548"/>
          </a:xfrm>
          <a:prstGeom prst="rect">
            <a:avLst/>
          </a:prstGeom>
          <a:noFill/>
        </p:spPr>
        <p:txBody>
          <a:bodyPr wrap="square" rtlCol="0">
            <a:spAutoFit/>
          </a:bodyPr>
          <a:lstStyle/>
          <a:p>
            <a:r>
              <a:rPr lang="en-US" b="1" u="sng" dirty="0" smtClean="0"/>
              <a:t>E-Statement Screen:</a:t>
            </a:r>
          </a:p>
          <a:p>
            <a:r>
              <a:rPr lang="en-US" sz="1400" dirty="0" smtClean="0"/>
              <a:t>Once signed in, the E-Statement screen will be the first screen to appear. </a:t>
            </a:r>
          </a:p>
          <a:p>
            <a:endParaRPr lang="en-US" sz="1400" dirty="0"/>
          </a:p>
          <a:p>
            <a:r>
              <a:rPr lang="en-US" sz="1400" dirty="0" smtClean="0"/>
              <a:t>The screen contains details of the transactions that have occurred on the account within the most recent billing period.  Use the “Previous E-Statement” and “Next E-Statement” hyperlinks to move to other billing cycles/statements.</a:t>
            </a:r>
          </a:p>
          <a:p>
            <a:endParaRPr lang="en-US" dirty="0"/>
          </a:p>
          <a:p>
            <a:endParaRPr lang="en-US" dirty="0"/>
          </a:p>
        </p:txBody>
      </p:sp>
      <p:cxnSp>
        <p:nvCxnSpPr>
          <p:cNvPr id="5" name="Straight Arrow Connector 4"/>
          <p:cNvCxnSpPr/>
          <p:nvPr/>
        </p:nvCxnSpPr>
        <p:spPr>
          <a:xfrm flipH="1">
            <a:off x="1219200" y="2057400"/>
            <a:ext cx="762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298275" y="2057400"/>
            <a:ext cx="911525"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59DE6EB8-52AB-45EA-A660-3E1EBFA72987}" type="slidenum">
              <a:rPr lang="en-US" smtClean="0"/>
              <a:t>9</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6248400"/>
            <a:ext cx="1143000" cy="476250"/>
          </a:xfrm>
          <a:prstGeom prst="rect">
            <a:avLst/>
          </a:prstGeom>
        </p:spPr>
      </p:pic>
    </p:spTree>
    <p:extLst>
      <p:ext uri="{BB962C8B-B14F-4D97-AF65-F5344CB8AC3E}">
        <p14:creationId xmlns:p14="http://schemas.microsoft.com/office/powerpoint/2010/main" val="1871381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2">
      <a:dk1>
        <a:srgbClr val="2F2B20"/>
      </a:dk1>
      <a:lt1>
        <a:srgbClr val="FFFFFF"/>
      </a:lt1>
      <a:dk2>
        <a:srgbClr val="675E47"/>
      </a:dk2>
      <a:lt2>
        <a:srgbClr val="DFDCB7"/>
      </a:lt2>
      <a:accent1>
        <a:srgbClr val="667000"/>
      </a:accent1>
      <a:accent2>
        <a:srgbClr val="1A1A1A"/>
      </a:accent2>
      <a:accent3>
        <a:srgbClr val="AB4717"/>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951</TotalTime>
  <Words>1075</Words>
  <Application>Microsoft Office PowerPoint</Application>
  <PresentationFormat>On-screen Show (4:3)</PresentationFormat>
  <Paragraphs>127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vt:lpstr>
      <vt:lpstr>Wingdings</vt:lpstr>
      <vt:lpstr>Adjacency</vt:lpstr>
      <vt:lpstr>360 Control Manager &amp; Cardholder Training</vt:lpstr>
      <vt:lpstr>Overview</vt:lpstr>
      <vt:lpstr>Contents:</vt:lpstr>
      <vt:lpstr>Login 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Heartland Financial USA,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Card Payment Solutions</dc:title>
  <dc:creator>Shanda Goodwin</dc:creator>
  <cp:lastModifiedBy>Ken Brown</cp:lastModifiedBy>
  <cp:revision>64</cp:revision>
  <dcterms:created xsi:type="dcterms:W3CDTF">2014-10-10T20:50:57Z</dcterms:created>
  <dcterms:modified xsi:type="dcterms:W3CDTF">2016-12-02T16:32:15Z</dcterms:modified>
</cp:coreProperties>
</file>